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726" r:id="rId2"/>
  </p:sldMasterIdLst>
  <p:sldIdLst>
    <p:sldId id="257" r:id="rId3"/>
    <p:sldId id="268" r:id="rId4"/>
    <p:sldId id="269" r:id="rId5"/>
    <p:sldId id="277" r:id="rId6"/>
    <p:sldId id="278" r:id="rId7"/>
    <p:sldId id="279" r:id="rId8"/>
    <p:sldId id="280" r:id="rId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500A79-0634-4748-9CDB-C8DCF309B62F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193" y="2915920"/>
            <a:ext cx="2966720" cy="10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9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68BD8-8586-6747-9C27-F707A7F060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575572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41CC880-DB95-4343-A380-864A898E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22D956-1E64-3244-8EDE-F7E41010D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23848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FEB3A1A0-56D5-8D41-9B0B-80598857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" y="0"/>
            <a:ext cx="4571158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C773567-036A-9F49-B1A0-2610623CA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F2BA4A-0AF5-AA4D-8A9B-085F2485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49078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9" name="Picture 8" descr="A view of a city street&#10;&#10;Description automatically generated">
            <a:extLst>
              <a:ext uri="{FF2B5EF4-FFF2-40B4-BE49-F238E27FC236}">
                <a16:creationId xmlns:a16="http://schemas.microsoft.com/office/drawing/2014/main" id="{C44B259E-6272-0C42-BF8A-B1D1893B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570586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F7EEB3E-4341-604F-93D4-8973E58BC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BD1C5C-9B25-FE41-B22C-11D3D9ACC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874676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CA6BD-87ED-E544-AA52-CC90E7838E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144412" y="1142999"/>
            <a:ext cx="6858000" cy="4572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B41AB82-F6FD-A14F-A795-74E2164F4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354EEAE-2CF0-A74F-85DF-D847982F4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93936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36CF8-0BFE-3942-AFED-8E0980604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24" y="0"/>
            <a:ext cx="457200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4CA6C71-0359-D349-8D45-93375CB5E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A164447-1611-7049-9594-1519C51DD0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042156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3A5B7-5064-D048-8661-999C9AECB9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" y="0"/>
            <a:ext cx="456771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EDAF01D-2041-E84F-B6D8-CBEFE51F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910BAC9-4B1C-104D-9E47-ED0784C10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983405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9EB905A6-BE74-284C-B5E2-A26B32F87D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644732" cy="68580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B09AC9A-1767-5842-8550-B820C6D58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4732" y="1933335"/>
            <a:ext cx="4140493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31ED38-EFEC-C542-B2BE-6888C3E540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4732" y="3229281"/>
            <a:ext cx="41404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113558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27F689C2-6A78-7942-A588-508194835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277" y="1"/>
            <a:ext cx="475184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0A4751E-49F4-A445-97AC-C27C9C8B9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5"/>
            <a:ext cx="4124662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32DD430-5342-F449-BF47-89D3B8DA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1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122227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BFF2486-BD80-BC41-BEB9-8204AB84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361" y="0"/>
            <a:ext cx="4743925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F3AC9F10-430E-D444-A672-B0D1ADEF1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5"/>
            <a:ext cx="4124662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BFF451-4408-CC4B-92C7-7FEA65002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1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220311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143999" cy="6858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586965"/>
            <a:ext cx="8426450" cy="647183"/>
          </a:xfrm>
        </p:spPr>
        <p:txBody>
          <a:bodyPr/>
          <a:lstStyle>
            <a:lvl1pPr algn="ctr"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5" y="1540043"/>
            <a:ext cx="8407184" cy="708607"/>
          </a:xfrm>
        </p:spPr>
        <p:txBody>
          <a:bodyPr anchor="t"/>
          <a:lstStyle>
            <a:lvl1pPr algn="ctr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392532"/>
            <a:ext cx="840630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12338-13F8-E743-AA0B-94731D586C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8C1C5A-3399-E849-B7CC-D7F87EBB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9143999" cy="683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586965"/>
            <a:ext cx="8426450" cy="64718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8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26451" cy="963662"/>
          </a:xfrm>
        </p:spPr>
        <p:txBody>
          <a:bodyPr/>
          <a:lstStyle>
            <a:lvl1pPr marL="0" indent="0" algn="ctr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24166" y="1549242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5041503"/>
            <a:ext cx="8426451" cy="903817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491298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with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04224" cy="912124"/>
          </a:xfr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1002" y="1549242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EF31059-F145-1944-861E-253BC304BE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3980" y="1549240"/>
            <a:ext cx="5301245" cy="4807110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Insert Bio</a:t>
            </a:r>
          </a:p>
        </p:txBody>
      </p:sp>
    </p:spTree>
    <p:extLst>
      <p:ext uri="{BB962C8B-B14F-4D97-AF65-F5344CB8AC3E}">
        <p14:creationId xmlns:p14="http://schemas.microsoft.com/office/powerpoint/2010/main" val="609218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957982"/>
          </a:xfrm>
        </p:spPr>
        <p:txBody>
          <a:bodyPr/>
          <a:lstStyle>
            <a:lvl1pPr marL="0" indent="0" algn="ctr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6" y="1549242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5041503"/>
            <a:ext cx="3845390" cy="1314849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6248" y="1549242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2331" y="5041503"/>
            <a:ext cx="3982895" cy="1314849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4028765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1006772"/>
          </a:xfrm>
        </p:spPr>
        <p:txBody>
          <a:bodyPr/>
          <a:lstStyle>
            <a:lvl1pPr marL="0" indent="0" algn="ctr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777" y="150842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5041503"/>
            <a:ext cx="2495671" cy="903817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9556" y="1549242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9556" y="5041503"/>
            <a:ext cx="2495671" cy="903817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4166" y="1549242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4C32E3-245A-FC48-84D8-5DCFDE22B5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4166" y="5041503"/>
            <a:ext cx="2495671" cy="903817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2622327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5267"/>
            <a:ext cx="9144000" cy="1376008"/>
          </a:xfrm>
        </p:spPr>
        <p:txBody>
          <a:bodyPr/>
          <a:lstStyle>
            <a:lvl1pPr marL="0" indent="0" algn="ctr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0595" y="2135693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CB3E40F-3920-4543-AE7E-C77EDAC449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7325" y="2135693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7C82213-A84D-FE49-A3A4-73D8785375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327" y="4279802"/>
            <a:ext cx="1806148" cy="2062933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F19FE3A2-4A04-5E47-9CCD-A71A405F33F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76641" y="2135693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BA3109C-AEDA-AA45-9388-5853EF8E214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3864" y="2135693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4C4D67F-6A47-364D-84BF-BF89FBFEF5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55295" y="4279802"/>
            <a:ext cx="1806148" cy="2062933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48BA13C-E367-2742-8AB5-F7B762B6B5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0300" y="4279802"/>
            <a:ext cx="1806148" cy="2062933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C032A9D-C114-E540-B023-1D19FF0EFB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90987" y="4279802"/>
            <a:ext cx="1806148" cy="2062933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18099647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1B39-8151-1541-B682-FD997A95D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501651"/>
            <a:ext cx="8426450" cy="5854700"/>
          </a:xfrm>
        </p:spPr>
        <p:txBody>
          <a:bodyPr/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67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67B1B-46F3-764F-858B-7A77E9F54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00" y="501651"/>
            <a:ext cx="8430972" cy="585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6745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lef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01653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D591EDD-E1EF-0F44-B52B-EDF508967E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5DB6E2-C968-43A3-917D-CAA0C3107F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4"/>
            <a:ext cx="3662413" cy="517179"/>
          </a:xfrm>
        </p:spPr>
        <p:txBody>
          <a:bodyPr lIns="0" tIns="0" rIns="0" bIns="0"/>
          <a:lstStyle>
            <a:lvl1pPr>
              <a:defRPr sz="180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21B31-A360-D24B-9D94-A38F2BB2D78C}"/>
              </a:ext>
            </a:extLst>
          </p:cNvPr>
          <p:cNvSpPr txBox="1"/>
          <p:nvPr/>
        </p:nvSpPr>
        <p:spPr>
          <a:xfrm>
            <a:off x="358775" y="1837094"/>
            <a:ext cx="3662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Text:</a:t>
            </a:r>
          </a:p>
          <a:p>
            <a:pPr algn="l"/>
            <a:r>
              <a:rPr lang="en-US" sz="1800" dirty="0"/>
              <a:t>Point 1</a:t>
            </a:r>
          </a:p>
          <a:p>
            <a:pPr algn="l"/>
            <a:r>
              <a:rPr lang="en-US" sz="1800" dirty="0"/>
              <a:t>Point 2</a:t>
            </a:r>
          </a:p>
          <a:p>
            <a:pPr algn="l"/>
            <a:r>
              <a:rPr lang="en-US" sz="1800" dirty="0"/>
              <a:t>Point 3</a:t>
            </a:r>
          </a:p>
          <a:p>
            <a:pPr algn="l"/>
            <a:r>
              <a:rPr lang="en-US" sz="1800" dirty="0"/>
              <a:t>Point 4</a:t>
            </a:r>
          </a:p>
          <a:p>
            <a:pPr algn="l"/>
            <a:r>
              <a:rPr lang="en-US" sz="180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2949514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2814" y="501653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3C35D31-9C0E-44CF-BFD7-DD8D1B751C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3B601F-7AA9-4504-A9B8-E67AE3467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2814" y="5839174"/>
            <a:ext cx="3662413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742DE-41FF-5644-8A1E-F279FFC4C6F6}"/>
              </a:ext>
            </a:extLst>
          </p:cNvPr>
          <p:cNvSpPr txBox="1"/>
          <p:nvPr/>
        </p:nvSpPr>
        <p:spPr>
          <a:xfrm>
            <a:off x="5122813" y="1905249"/>
            <a:ext cx="3662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Text:</a:t>
            </a:r>
          </a:p>
          <a:p>
            <a:pPr algn="l"/>
            <a:r>
              <a:rPr lang="en-US" sz="1800" dirty="0"/>
              <a:t>Point 1</a:t>
            </a:r>
          </a:p>
          <a:p>
            <a:pPr algn="l"/>
            <a:r>
              <a:rPr lang="en-US" sz="1800" dirty="0"/>
              <a:t>Point 2</a:t>
            </a:r>
          </a:p>
          <a:p>
            <a:pPr algn="l"/>
            <a:r>
              <a:rPr lang="en-US" sz="1800" dirty="0"/>
              <a:t>Point 3</a:t>
            </a:r>
          </a:p>
          <a:p>
            <a:pPr algn="l"/>
            <a:r>
              <a:rPr lang="en-US" sz="1800" dirty="0"/>
              <a:t>Point 4</a:t>
            </a:r>
          </a:p>
          <a:p>
            <a:pPr algn="l"/>
            <a:r>
              <a:rPr lang="en-US" sz="180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427290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chr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6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778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heading an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3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A5A20B-A3A8-0644-8A24-864C592BB1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7512" y="3924303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6C428A3-703E-5B43-9CAA-3344392577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6249" y="3924303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B4E2EF0-9062-4F05-9A3B-77EF8F83B0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64985" y="3924303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CB8694C-9422-48F7-87AC-E0ABCD95A0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924303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319060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3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57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 backgrou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5A02757A-CF4B-0743-9D20-3E4A0AC0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54" y="-48335"/>
            <a:ext cx="9272814" cy="69546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501651"/>
            <a:ext cx="8425225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8B3FF901-7DEB-F945-B11F-2DF2FCC020D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8776" y="1618736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F2F699-8B20-B047-91EB-E3338E4925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5"/>
            <a:ext cx="8419034" cy="517177"/>
          </a:xfrm>
        </p:spPr>
        <p:txBody>
          <a:bodyPr lIns="0" tIns="0" rIns="0" bIns="0"/>
          <a:lstStyle>
            <a:lvl1pPr>
              <a:defRPr sz="900"/>
            </a:lvl1pPr>
          </a:lstStyle>
          <a:p>
            <a:pPr lvl="0"/>
            <a:r>
              <a:rPr lang="en-US" dirty="0"/>
              <a:t>* Table source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73E3290-6716-4A47-9224-703E086035F0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385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3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D3E7B0-427E-ED4C-8AD7-4400AD488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BC431DF-7BBC-4ADD-B3D0-B596C995371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15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1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7BB1782F-1970-F049-A284-9C16BD17F8F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60364" y="4011889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82D4D0-1C47-4168-9638-3D1E4BC31FB4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E39E5E-6700-49F6-92C9-92201248D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4223050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0" y="1766403"/>
            <a:ext cx="8419032" cy="395191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CC0629-7190-44D3-840E-1BD71E6ED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1ABFDB-55AC-4560-9101-5E5D7D354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6313615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1" y="1766403"/>
            <a:ext cx="4090466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Chart Placeholder 2">
            <a:extLst>
              <a:ext uri="{FF2B5EF4-FFF2-40B4-BE49-F238E27FC236}">
                <a16:creationId xmlns:a16="http://schemas.microsoft.com/office/drawing/2014/main" id="{41D3A567-A095-4E4E-8EDA-DEBBE6DADD3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693538" y="1766403"/>
            <a:ext cx="4091649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0345AA-3AC3-47A5-A7FC-FD485DFC4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61951D9-C6F2-4A3B-AC4F-A943B45DD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335168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59999" y="1766403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252188DF-F4D8-6D4B-AC07-BE6058114943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314437" y="1766403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0B42F33E-12CF-2F43-89C1-0FC62E427BF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68875" y="1766403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EDE25-39BD-465D-BD60-E9F89A8C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D6ADED-903F-4C9E-9703-5F98976D1E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36256935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box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FC4D79-641E-F64D-AC36-FDB08804D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3" y="1767420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9AEB26-08AF-984B-A6AC-B736133991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1858" y="1767420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E4F240-A80C-9F42-874E-A46C462A1F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59238" y="1767420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6CD0C4-087F-4F10-9329-BFAF78B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C0B9E9-F72C-47D6-8A5F-75D5E529FA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23895117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29EE716-4F2B-CB45-ACF7-1F1C7B3BC4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12728"/>
            <a:ext cx="5563527" cy="67536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AU" dirty="0"/>
              <a:t>Heading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B7D421-B99C-8C46-98BE-26ADADA6FC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2" y="3490368"/>
            <a:ext cx="5596371" cy="2316480"/>
          </a:xfrm>
        </p:spPr>
        <p:txBody>
          <a:bodyPr lIns="0" tIns="0" rIns="0" bIns="0" numCol="2" spcCol="144000"/>
          <a:lstStyle>
            <a:lvl1pPr marL="257175" marR="0" indent="-257175" algn="l" defTabSz="342900" rtl="0" eaLnBrk="1" fontAlgn="base" latinLnBrk="0" hangingPunct="1">
              <a:lnSpc>
                <a:spcPts val="1230"/>
              </a:lnSpc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lvl1pPr>
          </a:lstStyle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 marL="257175" marR="0" lvl="0" indent="-257175" algn="l" defTabSz="342900" rtl="0" eaLnBrk="1" fontAlgn="base" latinLnBrk="0" hangingPunct="1">
              <a:lnSpc>
                <a:spcPts val="1230"/>
              </a:lnSpc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20BF59E-0577-E142-AC15-8C92DB4DA1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1127" y="512729"/>
            <a:ext cx="2682875" cy="58436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FB582D-82F9-8746-92DB-7D8557E011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790404"/>
            <a:ext cx="5563528" cy="1004837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</a:t>
            </a:r>
          </a:p>
        </p:txBody>
      </p:sp>
    </p:spTree>
    <p:extLst>
      <p:ext uri="{BB962C8B-B14F-4D97-AF65-F5344CB8AC3E}">
        <p14:creationId xmlns:p14="http://schemas.microsoft.com/office/powerpoint/2010/main" val="61394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 to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94C734-8EA7-6747-9D5E-0095CB042E67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5175903"/>
            <a:ext cx="1854200" cy="641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3010EE-5F8C-A141-9442-3FCFF7B6179C}"/>
              </a:ext>
            </a:extLst>
          </p:cNvPr>
          <p:cNvSpPr/>
          <p:nvPr/>
        </p:nvSpPr>
        <p:spPr>
          <a:xfrm>
            <a:off x="1946107" y="2005026"/>
            <a:ext cx="587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8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acknowledge the tradition of custodianship and law of the Country on which the University of Sydney campuses stand. </a:t>
            </a:r>
            <a:br>
              <a:rPr lang="en-AU" sz="18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</a:br>
            <a:r>
              <a:rPr lang="en-AU" sz="18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pay our respects to those who have cared and continue to care for Country.</a:t>
            </a:r>
          </a:p>
        </p:txBody>
      </p:sp>
    </p:spTree>
    <p:extLst>
      <p:ext uri="{BB962C8B-B14F-4D97-AF65-F5344CB8AC3E}">
        <p14:creationId xmlns:p14="http://schemas.microsoft.com/office/powerpoint/2010/main" val="13194080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522BF-7C15-4C47-B4C5-801E311A2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518590"/>
            <a:ext cx="8426450" cy="691795"/>
          </a:xfrm>
        </p:spPr>
        <p:txBody>
          <a:bodyPr lIns="0" tIns="0" rIns="0" bIns="0" anchor="t"/>
          <a:lstStyle>
            <a:lvl1pPr marL="0" indent="0" fontAlgn="auto">
              <a:spcAft>
                <a:spcPts val="450"/>
              </a:spcAft>
              <a:buNone/>
              <a:defRPr/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/>
              <a:t>Heading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74C51C2-92E2-384C-B2EA-8187DC7E9C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1540" y="2650069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E3ED63D-82E7-F048-A24E-5EFF854046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284" y="2650069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F4C4831-32CD-1C43-8C2F-DCC29436FA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6" y="1352463"/>
            <a:ext cx="8426449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98C5F-18C6-6644-AA47-81AF0422E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284" y="5406521"/>
            <a:ext cx="3411509" cy="789517"/>
          </a:xfrm>
        </p:spPr>
        <p:txBody>
          <a:bodyPr lIns="0" tIns="0" rIns="0" bIns="0"/>
          <a:lstStyle>
            <a:lvl1pPr>
              <a:defRPr sz="1800"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98C76-8B4C-334A-BE7B-2C6BF096C1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9031" y="5406521"/>
            <a:ext cx="3411509" cy="789517"/>
          </a:xfrm>
        </p:spPr>
        <p:txBody>
          <a:bodyPr lIns="0" tIns="0" rIns="0" bIns="0"/>
          <a:lstStyle>
            <a:lvl1pPr>
              <a:defRPr sz="1800"/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7620352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e/chart/imag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59927"/>
            <a:ext cx="4038600" cy="4525963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6627" y="1359927"/>
            <a:ext cx="4038600" cy="4525963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40901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1"/>
            <a:ext cx="1536700" cy="53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8776" y="501653"/>
            <a:ext cx="8388586" cy="528757"/>
          </a:xfrm>
        </p:spPr>
        <p:txBody>
          <a:bodyPr tIns="0" anchor="t"/>
          <a:lstStyle>
            <a:lvl1pPr>
              <a:defRPr baseline="0"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60001" y="1800003"/>
            <a:ext cx="8425225" cy="4556351"/>
          </a:xfrm>
          <a:solidFill>
            <a:schemeClr val="accent4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38F5981-0C41-7E41-8A74-498498074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324803"/>
            <a:ext cx="8424000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1108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6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</p:spTree>
    <p:extLst>
      <p:ext uri="{BB962C8B-B14F-4D97-AF65-F5344CB8AC3E}">
        <p14:creationId xmlns:p14="http://schemas.microsoft.com/office/powerpoint/2010/main" val="31978200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076C99-C2D0-7E41-9AA7-E83E178EC3E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6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37C4B54-9F50-44CC-81DF-E2B3B12189A2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501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10D18-D805-534E-AC4E-3F1F70CCD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2603501"/>
            <a:ext cx="8426450" cy="825500"/>
          </a:xfrm>
        </p:spPr>
        <p:txBody>
          <a:bodyPr/>
          <a:lstStyle>
            <a:lvl1pPr algn="ctr">
              <a:defRPr sz="22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851218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F2116-70B0-0A40-9A99-39B093E90C85}"/>
              </a:ext>
            </a:extLst>
          </p:cNvPr>
          <p:cNvSpPr/>
          <p:nvPr/>
        </p:nvSpPr>
        <p:spPr>
          <a:xfrm>
            <a:off x="-107713" y="0"/>
            <a:ext cx="9240253" cy="68580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6C9423-2ECA-CD45-9BE8-3D9F205D05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0" y="4362431"/>
            <a:ext cx="325120" cy="32512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9587C46-DB1B-284B-B753-D9F8965572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65" y="4322141"/>
            <a:ext cx="390144" cy="39014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90F75B7-D6B0-654C-95E8-A0DD973549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4368055"/>
            <a:ext cx="325120" cy="3251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2A81A5-A3BF-3240-937B-95577F14018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695" y="4183500"/>
            <a:ext cx="715264" cy="715264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E07EDDF-AE60-8841-BDD4-E3CB0F1F4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5677" y="0"/>
            <a:ext cx="437254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8BD2E6-1033-4D4A-B17F-9B0C64E7E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1653"/>
            <a:ext cx="4019551" cy="647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Connect with us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5FEF901-2FAA-4263-AEB6-88A0D2B07001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A7E288-B793-4AB8-A23C-034C74EB91AC}"/>
              </a:ext>
            </a:extLst>
          </p:cNvPr>
          <p:cNvSpPr txBox="1">
            <a:spLocks/>
          </p:cNvSpPr>
          <p:nvPr/>
        </p:nvSpPr>
        <p:spPr bwMode="auto">
          <a:xfrm>
            <a:off x="358777" y="1451772"/>
            <a:ext cx="4019551" cy="262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800" b="0" dirty="0">
                <a:solidFill>
                  <a:schemeClr val="tx1"/>
                </a:solidFill>
              </a:rPr>
              <a:t>Insert team/discipline area/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First name Last name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Position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+61 2 XXXX </a:t>
            </a:r>
            <a:r>
              <a:rPr lang="en-AU" sz="1800" b="0" dirty="0" err="1">
                <a:solidFill>
                  <a:schemeClr val="tx1"/>
                </a:solidFill>
              </a:rPr>
              <a:t>XXXX</a:t>
            </a:r>
            <a:endParaRPr lang="en-AU" sz="1800" b="0" dirty="0">
              <a:solidFill>
                <a:schemeClr val="tx1"/>
              </a:solidFill>
            </a:endParaRPr>
          </a:p>
          <a:p>
            <a:r>
              <a:rPr lang="en-AU" sz="1800" b="0" dirty="0">
                <a:solidFill>
                  <a:schemeClr val="tx1"/>
                </a:solidFill>
              </a:rPr>
              <a:t>first.last@sydney.edu.au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sydney.edu.au/</a:t>
            </a:r>
            <a:r>
              <a:rPr lang="en-AU" sz="1800" b="0" dirty="0" err="1">
                <a:solidFill>
                  <a:schemeClr val="tx1"/>
                </a:solidFill>
              </a:rPr>
              <a:t>url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3463AF4-5701-4B9C-82C2-CA670D825355}"/>
              </a:ext>
            </a:extLst>
          </p:cNvPr>
          <p:cNvSpPr txBox="1">
            <a:spLocks/>
          </p:cNvSpPr>
          <p:nvPr/>
        </p:nvSpPr>
        <p:spPr bwMode="auto">
          <a:xfrm>
            <a:off x="358777" y="4993515"/>
            <a:ext cx="4019551" cy="126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800" b="0" dirty="0">
                <a:solidFill>
                  <a:schemeClr val="tx1"/>
                </a:solidFill>
              </a:rPr>
              <a:t>Insert social media handles</a:t>
            </a:r>
          </a:p>
        </p:txBody>
      </p:sp>
    </p:spTree>
    <p:extLst>
      <p:ext uri="{BB962C8B-B14F-4D97-AF65-F5344CB8AC3E}">
        <p14:creationId xmlns:p14="http://schemas.microsoft.com/office/powerpoint/2010/main" val="16412673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lu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099E0-B2EC-464F-A0C3-6006871D84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6" y="5715000"/>
            <a:ext cx="1854200" cy="641350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E47FCD98-EB33-C04F-BAE9-9B7060223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0CFCEB7-F6D8-F541-9074-02694889BD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71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922258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yellow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6E0BA08-BCEE-7E40-AAE1-56707940D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D5FB94-986E-164F-9D09-85493D8294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3CD417-9589-7449-92D5-ECB1E55ABF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6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51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harcoal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DF7538-00CA-AD4E-AF40-87B8852AB7F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751D3-F541-6D48-A684-6D495EA1D7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6" y="5715000"/>
            <a:ext cx="1854200" cy="64135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DCBCA472-A1E0-8C4E-A114-C53E60E9D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4BFE064-8601-3645-8880-83831DA209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71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59888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98463-28C6-A342-8992-59A88DF1B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7" y="513896"/>
            <a:ext cx="8430293" cy="708607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327795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203639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402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1F6C6-D70F-4EE8-AC2D-448C8DE266FE}" type="datetimeFigureOut">
              <a:rPr lang="en-AU" smtClean="0"/>
              <a:t>9/04/2022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A3599-8FFD-4C72-A76F-4827B242800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8887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9615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AB734E-09E2-4C5B-B359-F44C155BFDAF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8" y="0"/>
            <a:ext cx="455612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A42B4BB-E4AF-4E77-8720-34E6A0B4EC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83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3" name="Picture 12" descr="A view of a city street&#10;&#10;Description automatically generated">
            <a:extLst>
              <a:ext uri="{FF2B5EF4-FFF2-40B4-BE49-F238E27FC236}">
                <a16:creationId xmlns:a16="http://schemas.microsoft.com/office/drawing/2014/main" id="{63312DD7-C717-A94A-9B5F-6550C261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4" y="-1"/>
            <a:ext cx="4576227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7BF95FE-2C8C-1143-AEE5-41558695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3CB376-C0CB-ED45-B607-FE09FC31D2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48633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FD846324-0975-4A42-9910-97B18EAE4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7772" y="0"/>
            <a:ext cx="4567509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01B2F048-E8FC-8A4E-8DDE-647F5445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0F5EAC1-9F73-5641-AB32-0ED689CDE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291794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5B555A18-63E4-4E45-B51E-13C52CD37C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81F9E4D6-F775-284D-ADC5-7A967F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D86596-91B6-7849-AB9A-968689EE4B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07729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A196A5F0-0505-454C-9646-38C0888EAC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8" y="0"/>
            <a:ext cx="4708429" cy="685800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AD8A8234-470B-6B4C-AD83-A953D38F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7678A9-BBDF-6240-A6E9-6AFE2E759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26345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17364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view of a large building&#10;&#10;Description automatically generated">
            <a:extLst>
              <a:ext uri="{FF2B5EF4-FFF2-40B4-BE49-F238E27FC236}">
                <a16:creationId xmlns:a16="http://schemas.microsoft.com/office/drawing/2014/main" id="{24F1E7D3-CFB1-DF4E-96E4-6210BAC6F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4" y="0"/>
            <a:ext cx="4690665" cy="687536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93FD27B-FAA6-5146-83B6-51116F88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5385F31-8F09-6A45-AFFF-B72CD3787A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91018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view of a large window&#10;&#10;Description automatically generated">
            <a:extLst>
              <a:ext uri="{FF2B5EF4-FFF2-40B4-BE49-F238E27FC236}">
                <a16:creationId xmlns:a16="http://schemas.microsoft.com/office/drawing/2014/main" id="{6448CA2D-2D83-6F40-B080-DAE168D4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6" y="606"/>
            <a:ext cx="4680103" cy="68573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30F13B7-229E-5241-B814-6E82C23D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FD801D8-52D3-ED4C-9286-C21422F9D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016290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bench in front of a building&#10;&#10;Description automatically generated">
            <a:extLst>
              <a:ext uri="{FF2B5EF4-FFF2-40B4-BE49-F238E27FC236}">
                <a16:creationId xmlns:a16="http://schemas.microsoft.com/office/drawing/2014/main" id="{595D4B98-EC35-6E4E-B52D-B38B0E0CB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83"/>
          <a:stretch/>
        </p:blipFill>
        <p:spPr>
          <a:xfrm>
            <a:off x="4467664" y="0"/>
            <a:ext cx="4676336" cy="7014504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4B7D9D05-70A7-7340-98E2-3EC55807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464F8C-4239-7249-B7AD-71C0585F6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472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04E3-9BBF-564A-BDCB-9CC1E71A23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9B129D-1C6C-0F40-A469-C0E4E3C17AD7}"/>
              </a:ext>
            </a:extLst>
          </p:cNvPr>
          <p:cNvSpPr/>
          <p:nvPr/>
        </p:nvSpPr>
        <p:spPr>
          <a:xfrm>
            <a:off x="0" y="2"/>
            <a:ext cx="9144000" cy="3018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9000">
                <a:schemeClr val="bg1">
                  <a:alpha val="5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6" y="502710"/>
            <a:ext cx="8430293" cy="708607"/>
          </a:xfrm>
        </p:spPr>
        <p:txBody>
          <a:bodyPr anchor="t"/>
          <a:lstStyle>
            <a:lvl1pPr algn="ctr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6" y="1059064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204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937BE605-3862-1545-9D7B-F5F181FA5E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4" y="-1"/>
            <a:ext cx="4694049" cy="685800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0535163-46A9-7748-B4B1-2CCCDB1A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A982C3-1052-544B-B943-34291F9E9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13696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ooden, indoor, building, floor&#10;&#10;Description automatically generated">
            <a:extLst>
              <a:ext uri="{FF2B5EF4-FFF2-40B4-BE49-F238E27FC236}">
                <a16:creationId xmlns:a16="http://schemas.microsoft.com/office/drawing/2014/main" id="{027F469D-BD18-954A-9A1A-8F1D6A3828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328" y="0"/>
            <a:ext cx="4575572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7F5BF2A-AC4A-1A42-AAE5-EFA621B57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F02D92F-5115-844C-A4E9-2F6FDB1AFB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68084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27217AD-F199-408C-87CD-6B9EAF7277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D66EB99F-F155-5343-A51B-12DBD3DF7B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2" y="2"/>
            <a:ext cx="4576227" cy="687564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03B2E81-0B17-C14D-871B-CFD7397D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ABB86B-1F70-C340-B833-D9E64690ED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0066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EA2DDC0-E24B-44C0-A773-C0BEC90B3B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8" name="Picture 7" descr="A large brick building with many windows&#10;&#10;Description automatically generated">
            <a:extLst>
              <a:ext uri="{FF2B5EF4-FFF2-40B4-BE49-F238E27FC236}">
                <a16:creationId xmlns:a16="http://schemas.microsoft.com/office/drawing/2014/main" id="{B624EB83-3DEF-5A40-82E3-BA7BE6E83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3" y="-1"/>
            <a:ext cx="4576228" cy="685511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2004013-5879-D34C-BAFC-44A0C7C5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5DF2FE-20A3-FD49-A928-C8B687FFB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23203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4766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1895F3-6600-4703-81D0-F9299C9F68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n old stone building&#10;&#10;Description automatically generated">
            <a:extLst>
              <a:ext uri="{FF2B5EF4-FFF2-40B4-BE49-F238E27FC236}">
                <a16:creationId xmlns:a16="http://schemas.microsoft.com/office/drawing/2014/main" id="{0467D4D8-EE96-6644-B22D-704124139E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63952" y="1422401"/>
            <a:ext cx="6019798" cy="4013199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EB285D19-A405-BB4C-B142-722A2913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1214D66-D55C-D44A-B441-B18BD7269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94223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53D6B9D-DA9F-4DBB-A832-ADED78BEAC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icture containing building, indoor, wall&#10;&#10;Description automatically generated">
            <a:extLst>
              <a:ext uri="{FF2B5EF4-FFF2-40B4-BE49-F238E27FC236}">
                <a16:creationId xmlns:a16="http://schemas.microsoft.com/office/drawing/2014/main" id="{FCCF841B-1E42-464B-9D7C-BCA3A89A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030" y="358212"/>
            <a:ext cx="4055421" cy="6077514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EBC78F8-9C19-E44F-8E6E-30B20C0A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E83AE87-8A18-7C49-B572-8BE1C3E84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43628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2387223-0769-BE44-9811-097FA95669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419102"/>
            <a:ext cx="4108451" cy="6019798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4AED201-B440-AA40-BBED-62B7C0D4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33A7848-7DA9-D245-808E-38FA212DE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76297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656571C-9B67-0742-8350-6E5640354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419101"/>
            <a:ext cx="4108452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79388964-420B-BF4D-8DBF-CAFF1C3B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539C16-E252-7E4A-9ABE-B5367A682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920683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7085503F-3ACD-544D-A1FE-7E9AA2FB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419101"/>
            <a:ext cx="4108453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977CE053-748F-F94F-9BDB-26FA7219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E3B84B9-155B-1140-B4BB-62BBD0E79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502983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61256C31-9270-B24B-8AE2-00346517F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5"/>
          <a:stretch/>
        </p:blipFill>
        <p:spPr>
          <a:xfrm>
            <a:off x="4467498" y="419101"/>
            <a:ext cx="4285956" cy="627987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4D4D538-7063-694D-BA0B-31A19B1A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7BBF45E-241A-8C4F-B98D-2EDF716EC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679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 street&#10;&#10;Description automatically generated">
            <a:extLst>
              <a:ext uri="{FF2B5EF4-FFF2-40B4-BE49-F238E27FC236}">
                <a16:creationId xmlns:a16="http://schemas.microsoft.com/office/drawing/2014/main" id="{67012C42-1A7F-3146-86EF-E49C098E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816ED9D9-2881-CA4E-B966-43A154588A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502710"/>
            <a:ext cx="8430293" cy="708607"/>
          </a:xfrm>
        </p:spPr>
        <p:txBody>
          <a:bodyPr anchor="t"/>
          <a:lstStyle>
            <a:lvl1pPr algn="ctr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70235C-BAAA-674D-9565-095D7A6BA0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6" y="1135191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8A9EC-3CA6-AD42-BDF0-A265ADE9F6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021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7" y="418357"/>
            <a:ext cx="4150358" cy="601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4F9BD62-11D8-462A-B64E-C30BAC85B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10FA0CD-08FB-2E45-8180-D86BDB46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E33F84B-9A42-504F-9E05-1436C79D2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14168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3F1E73F-993F-2743-A4D6-C74AC29E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50306BA-4DCA-6643-9EAE-3C143CE38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55955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3605-FFBB-DF40-9F65-A763316E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501653"/>
            <a:ext cx="8426450" cy="647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F0D4-8996-1340-9692-21C5B4DC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1358904"/>
            <a:ext cx="8426449" cy="4767263"/>
          </a:xfrm>
        </p:spPr>
        <p:txBody>
          <a:bodyPr>
            <a:noAutofit/>
          </a:bodyPr>
          <a:lstStyle>
            <a:lvl1pPr fontAlgn="auto">
              <a:spcAft>
                <a:spcPts val="338"/>
              </a:spcAft>
              <a:buFont typeface="Lucida Grande"/>
              <a:buChar char="–"/>
              <a:defRPr sz="1800" b="0"/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Click to edit Master text styles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Second level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Third level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Fourth level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F5080A-DFFE-664C-B514-2BB0E750C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5896"/>
              </p:ext>
            </p:extLst>
          </p:nvPr>
        </p:nvGraphicFramePr>
        <p:xfrm>
          <a:off x="358774" y="3326481"/>
          <a:ext cx="8426448" cy="279968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0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1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2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3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Body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copy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2152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7" y="1358904"/>
            <a:ext cx="8328025" cy="47672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 marL="417910" indent="-160735">
              <a:lnSpc>
                <a:spcPct val="90000"/>
              </a:lnSpc>
              <a:buFont typeface="Lucida Grande"/>
              <a:buChar char="–"/>
              <a:defRPr sz="1800"/>
            </a:lvl2pPr>
            <a:lvl3pPr>
              <a:lnSpc>
                <a:spcPct val="90000"/>
              </a:lnSpc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3D16220-4F50-6A45-8A5C-0AB56F7CE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</a:t>
            </a:r>
          </a:p>
        </p:txBody>
      </p:sp>
    </p:spTree>
    <p:extLst>
      <p:ext uri="{BB962C8B-B14F-4D97-AF65-F5344CB8AC3E}">
        <p14:creationId xmlns:p14="http://schemas.microsoft.com/office/powerpoint/2010/main" val="27175736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41692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58775" y="1360488"/>
            <a:ext cx="4038600" cy="452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9C7BF1-6F0E-974D-9D90-8D2E3B861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750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A6E8EBA-F725-4134-BDCE-9523A37EB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396C485-F9F3-4645-B4AF-D94B2D37500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44806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358775" y="1360491"/>
            <a:ext cx="4038600" cy="4525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842CB90-B2C6-9F49-B023-F8F8398B9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FEABC9-8CBC-4BFF-A091-0B1175D7A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750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11E0B3-4BC6-4FDE-8A73-E95CF528DD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20519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58775" y="1360491"/>
            <a:ext cx="4038600" cy="4525399"/>
          </a:xfrm>
          <a:prstGeom prst="rect">
            <a:avLst/>
          </a:prstGeom>
        </p:spPr>
        <p:txBody>
          <a:bodyPr/>
          <a:lstStyle>
            <a:lvl1pPr marL="0" marR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E197AB-B83A-F542-A11A-CDE4241E8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EF6A8B-FE55-424B-91EF-87F23AFF3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1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750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DBDC34-494F-4FD9-8BD2-78F992CF9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13389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8774" y="1358904"/>
            <a:ext cx="8426450" cy="476726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16DB442-97F9-2241-AE70-FE1000B8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6087003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61D717C-1AC4-394E-91B8-A016BB12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3614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8963C9-FF51-CF4D-9E88-02C8C32A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99B4AE65-AB8F-7A40-B3AA-946C045B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502710"/>
            <a:ext cx="8430293" cy="708607"/>
          </a:xfrm>
        </p:spPr>
        <p:txBody>
          <a:bodyPr anchor="t"/>
          <a:lstStyle>
            <a:lvl1pPr algn="ctr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4E5044-10E7-D441-9645-B4645BB54E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6" y="1227644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C5CBA-1133-EE44-A716-5F16EADFAF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952576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075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3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8776" y="1173220"/>
            <a:ext cx="8426450" cy="64718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58776" y="1820402"/>
            <a:ext cx="8426450" cy="4535949"/>
          </a:xfrm>
          <a:prstGeom prst="rect">
            <a:avLst/>
          </a:prstGeo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AB9FAD1-F758-AF4C-BAD5-AFAD67046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6937329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82753-51C7-0C46-B853-1DBA86E4E95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6164CB4-EC8E-0144-9230-9A41AA806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C3DC85-C5E4-9F4F-9A53-A30541465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71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743E6-42C8-45D8-A63F-90FE0651F2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1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00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277205-D819-0E49-850F-A3DCF077A5B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20D03EA-04EC-3E4D-A8DD-25B0B1CFB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CA0C8-FD5B-AE4C-9999-548657AE13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C89BC04-6416-479F-AF58-1E9563CF65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70" y="5540402"/>
            <a:ext cx="1561864" cy="5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585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37180-96FB-744F-865F-A5F1DCF5F20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378A92A4-48B7-0340-8B92-C0F9AC1FD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933010-02AF-864A-B29C-468E3DDEE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71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EEB1-42E3-41C0-B7C0-8A0DC6F52F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1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D02B3-E722-FC4B-82CF-14E77373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8F4AB58D-36CD-6649-8724-8391DFC1E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1394B71-D786-7C49-9C6E-F1B862C69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83094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7" y="1387447"/>
            <a:ext cx="4589253" cy="382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 24pt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83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5" r:id="rId50"/>
    <p:sldLayoutId id="2147483759" r:id="rId51"/>
  </p:sldLayoutIdLst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2250" b="1" kern="1200">
          <a:solidFill>
            <a:srgbClr val="E6462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0" indent="0" algn="l" defTabSz="342900" rtl="0" eaLnBrk="1" fontAlgn="base" hangingPunct="1">
        <a:spcBef>
          <a:spcPct val="20000"/>
        </a:spcBef>
        <a:spcAft>
          <a:spcPct val="0"/>
        </a:spcAft>
        <a:buFont typeface="Lucida Grande" charset="0"/>
        <a:buNone/>
        <a:defRPr sz="1800" b="1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">
          <p15:clr>
            <a:srgbClr val="F26B43"/>
          </p15:clr>
        </p15:guide>
        <p15:guide id="2" pos="170">
          <p15:clr>
            <a:srgbClr val="F26B43"/>
          </p15:clr>
        </p15:guide>
        <p15:guide id="3" pos="4151">
          <p15:clr>
            <a:srgbClr val="F26B43"/>
          </p15:clr>
        </p15:guide>
        <p15:guide id="4" orient="horz" pos="40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3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/>
              <a:t>Page </a:t>
            </a:r>
            <a:fld id="{3B11C02F-2186-5E4E-90C0-5210A150EF90}" type="slidenum">
              <a:rPr lang="en-US" sz="506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54F75B-D7A2-4B14-8535-B803517C2A1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9EF11D-F5BE-ED40-AB5F-104A2C9A67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D8007C-8639-1A4A-A2BB-5F88DD41E2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58777" y="1387444"/>
            <a:ext cx="4589253" cy="48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</p:txBody>
      </p:sp>
    </p:spTree>
    <p:extLst>
      <p:ext uri="{BB962C8B-B14F-4D97-AF65-F5344CB8AC3E}">
        <p14:creationId xmlns:p14="http://schemas.microsoft.com/office/powerpoint/2010/main" val="86335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</p:sldLayoutIdLst>
  <p:txStyles>
    <p:titleStyle>
      <a:lvl1pPr algn="l" defTabSz="257175" rtl="0" eaLnBrk="1" fontAlgn="base" hangingPunct="1">
        <a:spcBef>
          <a:spcPct val="0"/>
        </a:spcBef>
        <a:spcAft>
          <a:spcPct val="0"/>
        </a:spcAft>
        <a:defRPr sz="225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25717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51435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77152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02870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192881" indent="-192881" algn="l" defTabSz="257175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1800" b="1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417910" indent="-160735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64293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900113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115728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FBC4-69C7-4438-9639-2E336588E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Ask Weber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7A4CD-2D93-4122-AF23-7C0E22E48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Nervous System 2 (Topic 11)</a:t>
            </a:r>
          </a:p>
          <a:p>
            <a:r>
              <a:rPr lang="en-US" dirty="0"/>
              <a:t>askweber.github.io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8903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D44C-F20D-4652-9230-FFA4DE47B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Nervous System 2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38259-6C15-4CCE-AF5A-B66933852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709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B5036-B10A-4E93-993E-41BF565F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neurone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30506-887E-4841-A720-691954E8EF8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Draw a neuron and label its components</a:t>
            </a:r>
          </a:p>
          <a:p>
            <a:r>
              <a:rPr lang="en-US" dirty="0"/>
              <a:t>What component of the neuron:</a:t>
            </a:r>
          </a:p>
          <a:p>
            <a:pPr lvl="1"/>
            <a:r>
              <a:rPr lang="en-US" dirty="0"/>
              <a:t>Accepts information?</a:t>
            </a:r>
          </a:p>
          <a:p>
            <a:pPr lvl="1"/>
            <a:r>
              <a:rPr lang="en-US" dirty="0"/>
              <a:t>Integrates information?</a:t>
            </a:r>
          </a:p>
          <a:p>
            <a:pPr lvl="1"/>
            <a:r>
              <a:rPr lang="en-US" dirty="0"/>
              <a:t>Transmits information?</a:t>
            </a:r>
          </a:p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452D93-C009-4C81-97EE-4A40CC0D0E91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4746625" y="2559674"/>
            <a:ext cx="4038600" cy="2127590"/>
          </a:xfrm>
        </p:spPr>
      </p:pic>
    </p:spTree>
    <p:extLst>
      <p:ext uri="{BB962C8B-B14F-4D97-AF65-F5344CB8AC3E}">
        <p14:creationId xmlns:p14="http://schemas.microsoft.com/office/powerpoint/2010/main" val="69972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1560-1C27-4302-9B9F-F6E9EB6D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potentials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BB67-CFCD-4C30-9257-34769B839E41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TwCenMT-Bold"/>
              </a:rPr>
              <a:t>Describe the process in which an </a:t>
            </a:r>
            <a:r>
              <a:rPr lang="en-AU" sz="1800" b="1" i="0" u="none" strike="noStrike" baseline="0" dirty="0">
                <a:latin typeface="TwCenMT-Bold"/>
              </a:rPr>
              <a:t>action potential travels down a neuron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0E1F94-5EDF-46DC-966D-6CBA57D20C52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4746625" y="2195536"/>
            <a:ext cx="4038600" cy="2855866"/>
          </a:xfrm>
        </p:spPr>
      </p:pic>
    </p:spTree>
    <p:extLst>
      <p:ext uri="{BB962C8B-B14F-4D97-AF65-F5344CB8AC3E}">
        <p14:creationId xmlns:p14="http://schemas.microsoft.com/office/powerpoint/2010/main" val="220932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89D2-0FF8-4787-95A4-8EEF6C77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8E159-5B14-4213-B9A4-59C6131EC21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TwCenMT-Bold"/>
              </a:rPr>
              <a:t>Describe the function of the </a:t>
            </a:r>
            <a:r>
              <a:rPr lang="en-AU" sz="1800" b="1" i="0" u="none" strike="noStrike" baseline="0" dirty="0">
                <a:latin typeface="TwCenMT-Bold"/>
              </a:rPr>
              <a:t>oligodendrocyte / Schwann cell in nerve conduction</a:t>
            </a:r>
          </a:p>
          <a:p>
            <a:pPr lvl="1"/>
            <a:r>
              <a:rPr lang="en-US" b="0" i="0" u="none" strike="noStrike" baseline="0" dirty="0">
                <a:latin typeface="TwCenMT-Regular"/>
              </a:rPr>
              <a:t>Forms the myelin sheath around neurons, insulates axons and results in nodes of </a:t>
            </a:r>
            <a:r>
              <a:rPr lang="en-US" b="0" i="0" u="none" strike="noStrike" baseline="0" dirty="0" err="1">
                <a:latin typeface="TwCenMT-Regular"/>
              </a:rPr>
              <a:t>ranviers</a:t>
            </a:r>
            <a:r>
              <a:rPr lang="en-US" b="0" i="0" u="none" strike="noStrike" baseline="0" dirty="0">
                <a:latin typeface="TwCenMT-Regular"/>
              </a:rPr>
              <a:t> which allows </a:t>
            </a:r>
            <a:r>
              <a:rPr lang="en-AU" b="0" i="0" u="none" strike="noStrike" baseline="0" dirty="0">
                <a:latin typeface="TwCenMT-Regular"/>
              </a:rPr>
              <a:t>jumping of action potentials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F7F231-3EFE-42DD-AC4B-9651F655E2BA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4953930" y="1360488"/>
            <a:ext cx="3623990" cy="4525962"/>
          </a:xfrm>
        </p:spPr>
      </p:pic>
    </p:spTree>
    <p:extLst>
      <p:ext uri="{BB962C8B-B14F-4D97-AF65-F5344CB8AC3E}">
        <p14:creationId xmlns:p14="http://schemas.microsoft.com/office/powerpoint/2010/main" val="269190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57B5-671B-441C-BA91-869477B8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Synaptic transmission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C05B7-98F7-4AAA-8C10-825FE86E8D0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1" i="0" u="none" strike="noStrike" baseline="0" dirty="0">
                <a:latin typeface="TwCenMT-Bold"/>
              </a:rPr>
              <a:t>What final electrolyte/ion is responsible for the release of </a:t>
            </a:r>
            <a:r>
              <a:rPr lang="en-AU" sz="1800" b="1" i="0" u="none" strike="noStrike" baseline="0" dirty="0">
                <a:latin typeface="TwCenMT-Bold"/>
              </a:rPr>
              <a:t>neurotransmitters into the synaptic cleft?</a:t>
            </a:r>
          </a:p>
          <a:p>
            <a:pPr lvl="1"/>
            <a:r>
              <a:rPr lang="en-AU" b="0" i="0" u="none" strike="noStrike" baseline="0" dirty="0">
                <a:latin typeface="TwCenMT-Regular"/>
              </a:rPr>
              <a:t>Ca2+</a:t>
            </a:r>
          </a:p>
          <a:p>
            <a:pPr algn="l"/>
            <a:r>
              <a:rPr lang="en-US" sz="1800" b="1" i="0" u="none" strike="noStrike" baseline="0" dirty="0">
                <a:latin typeface="TwCenMT-Bold"/>
              </a:rPr>
              <a:t>Neostigmine is a drug which inhibits </a:t>
            </a:r>
            <a:r>
              <a:rPr lang="en-AU" sz="1800" b="1" i="0" u="none" strike="noStrike" baseline="0" dirty="0">
                <a:latin typeface="TwCenMT-Bold"/>
              </a:rPr>
              <a:t>the acetylcholinesterase (the enzyme </a:t>
            </a:r>
            <a:r>
              <a:rPr lang="en-US" sz="1800" b="1" i="0" u="none" strike="noStrike" baseline="0" dirty="0">
                <a:latin typeface="TwCenMT-Bold"/>
              </a:rPr>
              <a:t>which remove acetylcholine from the synaptic cleft). If </a:t>
            </a:r>
            <a:r>
              <a:rPr lang="en-US" sz="1800" b="1" i="0" u="none" strike="noStrike" baseline="0" dirty="0" err="1">
                <a:latin typeface="TwCenMT-Bold"/>
              </a:rPr>
              <a:t>ACh</a:t>
            </a:r>
            <a:r>
              <a:rPr lang="en-US" sz="1800" b="1" i="0" u="none" strike="noStrike" baseline="0" dirty="0">
                <a:latin typeface="TwCenMT-Bold"/>
              </a:rPr>
              <a:t> is responsible for activation of a muscle, what would the addition of neostigmine </a:t>
            </a:r>
            <a:r>
              <a:rPr lang="en-AU" sz="1800" b="1" i="0" u="none" strike="noStrike" baseline="0" dirty="0">
                <a:latin typeface="TwCenMT-Bold"/>
              </a:rPr>
              <a:t>likely do?</a:t>
            </a:r>
          </a:p>
          <a:p>
            <a:pPr lvl="1"/>
            <a:r>
              <a:rPr lang="en-US" b="0" i="0" u="none" strike="noStrike" baseline="0" dirty="0">
                <a:latin typeface="TwCenMT-Regular"/>
              </a:rPr>
              <a:t>Likely increase free </a:t>
            </a:r>
            <a:r>
              <a:rPr lang="en-US" b="0" i="0" u="none" strike="noStrike" baseline="0" dirty="0" err="1">
                <a:latin typeface="TwCenMT-Regular"/>
              </a:rPr>
              <a:t>ACh</a:t>
            </a:r>
            <a:r>
              <a:rPr lang="en-US" b="0" i="0" u="none" strike="noStrike" baseline="0" dirty="0">
                <a:latin typeface="TwCenMT-Regular"/>
              </a:rPr>
              <a:t> in the </a:t>
            </a:r>
            <a:r>
              <a:rPr lang="en-AU" sz="1800" b="0" i="0" u="none" strike="noStrike" baseline="0" dirty="0">
                <a:latin typeface="TwCenMT-Regular"/>
              </a:rPr>
              <a:t>neuromuscular junction, resulting in </a:t>
            </a:r>
            <a:r>
              <a:rPr lang="en-US" sz="1800" b="0" i="0" u="none" strike="noStrike" baseline="0" dirty="0">
                <a:latin typeface="TwCenMT-Regular"/>
              </a:rPr>
              <a:t>muscle hyperactivity; clinically used in </a:t>
            </a:r>
            <a:r>
              <a:rPr lang="en-US" sz="1800" b="0" i="0" u="none" strike="noStrike" baseline="0" dirty="0" err="1">
                <a:latin typeface="TwCenMT-Regular"/>
              </a:rPr>
              <a:t>anaesthesia</a:t>
            </a:r>
            <a:r>
              <a:rPr lang="en-US" sz="1800" b="0" i="0" u="none" strike="noStrike" baseline="0" dirty="0">
                <a:latin typeface="TwCenMT-Regular"/>
              </a:rPr>
              <a:t> to reverse an NMJ </a:t>
            </a:r>
            <a:r>
              <a:rPr lang="en-AU" sz="1800" b="0" i="0" u="none" strike="noStrike" baseline="0" dirty="0">
                <a:latin typeface="TwCenMT-Regular"/>
              </a:rPr>
              <a:t>blocking agent (rocuronium)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BE4C2-CE64-4CB8-9AEA-CC5A84203C8E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943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A424-7942-4471-A7CA-C950C29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Nerve stimulation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790D-6B92-4278-B4CE-41858F3D9439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TwCenMT-Bold"/>
              </a:rPr>
              <a:t>Describe the concept of an EPSP/IPSP in the context of neuronal action </a:t>
            </a:r>
            <a:r>
              <a:rPr lang="en-AU" sz="1800" b="1" i="0" u="none" strike="noStrike" baseline="0" dirty="0">
                <a:latin typeface="TwCenMT-Bold"/>
              </a:rPr>
              <a:t>potentials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7646C9-844A-47FD-BAB9-41BC37141421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2808788" y="3779141"/>
            <a:ext cx="5976437" cy="2009100"/>
          </a:xfrm>
        </p:spPr>
      </p:pic>
    </p:spTree>
    <p:extLst>
      <p:ext uri="{BB962C8B-B14F-4D97-AF65-F5344CB8AC3E}">
        <p14:creationId xmlns:p14="http://schemas.microsoft.com/office/powerpoint/2010/main" val="29876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USYD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133"/>
      </a:accent1>
      <a:accent2>
        <a:srgbClr val="808080"/>
      </a:accent2>
      <a:accent3>
        <a:srgbClr val="4C4C4C"/>
      </a:accent3>
      <a:accent4>
        <a:srgbClr val="CCCCCC"/>
      </a:accent4>
      <a:accent5>
        <a:srgbClr val="000000"/>
      </a:accent5>
      <a:accent6>
        <a:srgbClr val="FFB800"/>
      </a:accent6>
      <a:hlink>
        <a:srgbClr val="F05133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YD theme" id="{5337AC3B-4893-4C8F-8EC9-CDB05FBCDF0D}" vid="{6B406CF7-A650-4B0A-A812-C4314973B3F0}"/>
    </a:ext>
  </a:extLst>
</a:theme>
</file>

<file path=ppt/theme/theme2.xml><?xml version="1.0" encoding="utf-8"?>
<a:theme xmlns:a="http://schemas.openxmlformats.org/drawingml/2006/main" name="Master 2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 theme</Template>
  <TotalTime>0</TotalTime>
  <Words>192</Words>
  <Application>Microsoft Office PowerPoint</Application>
  <PresentationFormat>On-screen Show (4:3)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Lucida Grande</vt:lpstr>
      <vt:lpstr>Tw Cen MT</vt:lpstr>
      <vt:lpstr>TwCenMT-Bold</vt:lpstr>
      <vt:lpstr>TwCenMT-Regular</vt:lpstr>
      <vt:lpstr>USYD theme</vt:lpstr>
      <vt:lpstr>Master 2</vt:lpstr>
      <vt:lpstr>Ask Weber</vt:lpstr>
      <vt:lpstr>Central Nervous System 2</vt:lpstr>
      <vt:lpstr>The neurone</vt:lpstr>
      <vt:lpstr>Action potentials</vt:lpstr>
      <vt:lpstr>PowerPoint Presentation</vt:lpstr>
      <vt:lpstr>Synaptic transmission</vt:lpstr>
      <vt:lpstr>Nerve stimulation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 Weber</dc:title>
  <dc:creator>Weber Liu</dc:creator>
  <cp:lastModifiedBy>Weber Liu</cp:lastModifiedBy>
  <cp:revision>3</cp:revision>
  <dcterms:created xsi:type="dcterms:W3CDTF">2022-04-09T11:08:37Z</dcterms:created>
  <dcterms:modified xsi:type="dcterms:W3CDTF">2022-04-09T11:14:19Z</dcterms:modified>
</cp:coreProperties>
</file>